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 id="2147483678" r:id="rId4"/>
  </p:sldMasterIdLst>
  <p:notesMasterIdLst>
    <p:notesMasterId r:id="rId23"/>
  </p:notesMasterIdLst>
  <p:sldIdLst>
    <p:sldId id="257" r:id="rId5"/>
    <p:sldId id="260" r:id="rId6"/>
    <p:sldId id="261" r:id="rId7"/>
    <p:sldId id="263" r:id="rId8"/>
    <p:sldId id="267" r:id="rId9"/>
    <p:sldId id="273" r:id="rId10"/>
    <p:sldId id="272" r:id="rId11"/>
    <p:sldId id="275" r:id="rId12"/>
    <p:sldId id="276" r:id="rId13"/>
    <p:sldId id="274" r:id="rId14"/>
    <p:sldId id="268" r:id="rId15"/>
    <p:sldId id="269" r:id="rId16"/>
    <p:sldId id="282" r:id="rId17"/>
    <p:sldId id="283" r:id="rId18"/>
    <p:sldId id="284" r:id="rId19"/>
    <p:sldId id="285" r:id="rId20"/>
    <p:sldId id="280"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34" y="-10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9A1389-B208-4658-A883-CB1BE9BABB95}" type="datetimeFigureOut">
              <a:rPr lang="en-US" smtClean="0"/>
              <a:t>3/6/2013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BE902A-90FD-4B28-854A-2AC03B495DAE}" type="slidenum">
              <a:rPr lang="en-US" smtClean="0"/>
              <a:t>‹#›</a:t>
            </a:fld>
            <a:endParaRPr lang="en-US"/>
          </a:p>
        </p:txBody>
      </p:sp>
    </p:spTree>
    <p:extLst>
      <p:ext uri="{BB962C8B-B14F-4D97-AF65-F5344CB8AC3E}">
        <p14:creationId xmlns:p14="http://schemas.microsoft.com/office/powerpoint/2010/main" val="263765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3/6/2013 8:39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537D3102-AD23-4BFF-87AE-61567A0BE8E3}" type="datetime1">
              <a:rPr lang="en-US" smtClean="0"/>
              <a:t>3/6/2013</a:t>
            </a:fld>
            <a:endParaRPr lang="en-US" dirty="0"/>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2B19053D-4B37-4D7B-8ABF-990319F02EEF}" type="slidenum">
              <a:rPr lang="en-US" smtClean="0"/>
              <a:pPr/>
              <a:t>‹#›</a:t>
            </a:fld>
            <a:endParaRPr lang="en-US" dirty="0"/>
          </a:p>
        </p:txBody>
      </p:sp>
      <p:sp>
        <p:nvSpPr>
          <p:cNvPr id="15" name="Footer Placeholder 14"/>
          <p:cNvSpPr>
            <a:spLocks noGrp="1"/>
          </p:cNvSpPr>
          <p:nvPr>
            <p:ph type="ftr" sz="quarter" idx="12"/>
          </p:nvPr>
        </p:nvSpPr>
        <p:spPr>
          <a:xfrm>
            <a:off x="3581400" y="6296248"/>
            <a:ext cx="2820987" cy="152400"/>
          </a:xfrm>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B55F5725-E820-4B2A-A81C-15E6A453397F}" type="datetime1">
              <a:rPr lang="en-US" smtClean="0"/>
              <a:t>3/6/2013</a:t>
            </a:fld>
            <a:endParaRPr lang="en-US" dirty="0"/>
          </a:p>
        </p:txBody>
      </p:sp>
      <p:sp>
        <p:nvSpPr>
          <p:cNvPr id="11" name="Slide Number Placeholder 10"/>
          <p:cNvSpPr>
            <a:spLocks noGrp="1"/>
          </p:cNvSpPr>
          <p:nvPr>
            <p:ph type="sldNum" sz="quarter" idx="11"/>
          </p:nvPr>
        </p:nvSpPr>
        <p:spPr/>
        <p:txBody>
          <a:bodyPr/>
          <a:lstStyle/>
          <a:p>
            <a:fld id="{2B19053D-4B37-4D7B-8ABF-990319F02EEF}"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B68DB90A-5AB2-4BF4-8147-F4CADCC03FE3}" type="datetime1">
              <a:rPr lang="en-US" smtClean="0"/>
              <a:t>3/6/2013</a:t>
            </a:fld>
            <a:endParaRPr lang="en-US" dirty="0"/>
          </a:p>
        </p:txBody>
      </p:sp>
      <p:sp>
        <p:nvSpPr>
          <p:cNvPr id="13" name="Slide Number Placeholder 12"/>
          <p:cNvSpPr>
            <a:spLocks noGrp="1"/>
          </p:cNvSpPr>
          <p:nvPr>
            <p:ph type="sldNum" sz="quarter" idx="11"/>
          </p:nvPr>
        </p:nvSpPr>
        <p:spPr>
          <a:xfrm>
            <a:off x="4116388" y="6400800"/>
            <a:ext cx="533400" cy="152400"/>
          </a:xfrm>
        </p:spPr>
        <p:txBody>
          <a:bodyPr/>
          <a:lstStyle/>
          <a:p>
            <a:fld id="{2B19053D-4B37-4D7B-8ABF-990319F02EEF}" type="slidenum">
              <a:rPr lang="en-US" smtClean="0"/>
              <a:pPr/>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dirty="0"/>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FC7ECF7D-CB0D-4FDB-902B-9E5CD56B2F3F}" type="datetime1">
              <a:rPr lang="en-US" smtClean="0"/>
              <a:t>3/6/2013</a:t>
            </a:fld>
            <a:endParaRPr lang="en-US" dirty="0"/>
          </a:p>
        </p:txBody>
      </p:sp>
      <p:sp>
        <p:nvSpPr>
          <p:cNvPr id="13" name="Slide Number Placeholder 12"/>
          <p:cNvSpPr>
            <a:spLocks noGrp="1"/>
          </p:cNvSpPr>
          <p:nvPr>
            <p:ph type="sldNum" sz="quarter" idx="11"/>
          </p:nvPr>
        </p:nvSpPr>
        <p:spPr/>
        <p:txBody>
          <a:bodyPr/>
          <a:lstStyle/>
          <a:p>
            <a:fld id="{2B19053D-4B37-4D7B-8ABF-990319F02EEF}" type="slidenum">
              <a:rPr lang="en-US" smtClean="0"/>
              <a:pPr/>
              <a:t>‹#›</a:t>
            </a:fld>
            <a:endParaRPr lang="en-US"/>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C1155614-9033-4786-9235-17DD4EEE6651}" type="datetime1">
              <a:rPr lang="en-US" smtClean="0"/>
              <a:t>3/6/2013</a:t>
            </a:fld>
            <a:endParaRPr lang="en-US" dirty="0"/>
          </a:p>
        </p:txBody>
      </p:sp>
      <p:sp>
        <p:nvSpPr>
          <p:cNvPr id="14" name="Slide Number Placeholder 13"/>
          <p:cNvSpPr>
            <a:spLocks noGrp="1"/>
          </p:cNvSpPr>
          <p:nvPr>
            <p:ph type="sldNum" sz="quarter" idx="11"/>
          </p:nvPr>
        </p:nvSpPr>
        <p:spPr/>
        <p:txBody>
          <a:bodyPr/>
          <a:lstStyle/>
          <a:p>
            <a:fld id="{2B19053D-4B37-4D7B-8ABF-990319F02EEF}" type="slidenum">
              <a:rPr lang="en-US" smtClean="0"/>
              <a:pPr/>
              <a:t>‹#›</a:t>
            </a:fld>
            <a:endParaRPr lang="en-US"/>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63DFD299-E27D-455F-9667-E019E6CEA2DD}" type="datetime1">
              <a:rPr lang="en-US" smtClean="0"/>
              <a:t>3/6/2013</a:t>
            </a:fld>
            <a:endParaRPr lang="en-US" dirty="0"/>
          </a:p>
        </p:txBody>
      </p:sp>
      <p:sp>
        <p:nvSpPr>
          <p:cNvPr id="10" name="Slide Number Placeholder 9"/>
          <p:cNvSpPr>
            <a:spLocks noGrp="1"/>
          </p:cNvSpPr>
          <p:nvPr>
            <p:ph type="sldNum" sz="quarter" idx="11"/>
          </p:nvPr>
        </p:nvSpPr>
        <p:spPr/>
        <p:txBody>
          <a:bodyPr/>
          <a:lstStyle/>
          <a:p>
            <a:fld id="{2B19053D-4B37-4D7B-8ABF-990319F02EEF}" type="slidenum">
              <a:rPr lang="en-US" smtClean="0"/>
              <a:pPr/>
              <a:t>‹#›</a:t>
            </a:fld>
            <a:endParaRPr lang="en-US"/>
          </a:p>
        </p:txBody>
      </p:sp>
      <p:sp>
        <p:nvSpPr>
          <p:cNvPr id="11" name="Footer Placeholder 10"/>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3CAA9CB-1752-48C5-8105-E376DCE212C0}" type="datetime1">
              <a:rPr lang="en-US" smtClean="0"/>
              <a:t>3/6/2013</a:t>
            </a:fld>
            <a:endParaRPr lang="en-US" dirty="0"/>
          </a:p>
        </p:txBody>
      </p:sp>
      <p:sp>
        <p:nvSpPr>
          <p:cNvPr id="9" name="Slide Number Placeholder 8"/>
          <p:cNvSpPr>
            <a:spLocks noGrp="1"/>
          </p:cNvSpPr>
          <p:nvPr>
            <p:ph type="sldNum" sz="quarter" idx="11"/>
          </p:nvPr>
        </p:nvSpPr>
        <p:spPr/>
        <p:txBody>
          <a:bodyPr/>
          <a:lstStyle/>
          <a:p>
            <a:fld id="{2B19053D-4B37-4D7B-8ABF-990319F02EEF}" type="slidenum">
              <a:rPr lang="en-US" smtClean="0"/>
              <a:pPr/>
              <a:t>‹#›</a:t>
            </a:fld>
            <a:endParaRPr lang="en-US"/>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C01F1C62-8F5A-4581-84EA-8C88B3391AE6}" type="datetime1">
              <a:rPr lang="en-US" smtClean="0"/>
              <a:t>3/6/2013</a:t>
            </a:fld>
            <a:endParaRPr lang="en-US" dirty="0"/>
          </a:p>
        </p:txBody>
      </p:sp>
      <p:sp>
        <p:nvSpPr>
          <p:cNvPr id="16" name="Slide Number Placeholder 15"/>
          <p:cNvSpPr>
            <a:spLocks noGrp="1"/>
          </p:cNvSpPr>
          <p:nvPr>
            <p:ph type="sldNum" sz="quarter" idx="11"/>
          </p:nvPr>
        </p:nvSpPr>
        <p:spPr/>
        <p:txBody>
          <a:bodyPr/>
          <a:lstStyle/>
          <a:p>
            <a:fld id="{2B19053D-4B37-4D7B-8ABF-990319F02EEF}"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75A98DDE-8CD0-4E97-98D0-8F413940748F}" type="datetime1">
              <a:rPr lang="en-US" smtClean="0"/>
              <a:t>3/6/2013</a:t>
            </a:fld>
            <a:endParaRPr lang="en-US" dirty="0"/>
          </a:p>
        </p:txBody>
      </p:sp>
      <p:sp>
        <p:nvSpPr>
          <p:cNvPr id="17" name="Slide Number Placeholder 16"/>
          <p:cNvSpPr>
            <a:spLocks noGrp="1"/>
          </p:cNvSpPr>
          <p:nvPr>
            <p:ph type="sldNum" sz="quarter" idx="11"/>
          </p:nvPr>
        </p:nvSpPr>
        <p:spPr/>
        <p:txBody>
          <a:bodyPr/>
          <a:lstStyle/>
          <a:p>
            <a:fld id="{2B19053D-4B37-4D7B-8ABF-990319F02EEF}" type="slidenum">
              <a:rPr lang="en-US" smtClean="0"/>
              <a:pPr/>
              <a:t>‹#›</a:t>
            </a:fld>
            <a:endParaRPr lang="en-US" dirty="0"/>
          </a:p>
        </p:txBody>
      </p:sp>
      <p:sp>
        <p:nvSpPr>
          <p:cNvPr id="18" name="Footer Placeholder 17"/>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43FABC42-E576-4B96-A2BC-C9DCC9DAE463}" type="datetime1">
              <a:rPr lang="en-US" smtClean="0"/>
              <a:t>3/6/2013</a:t>
            </a:fld>
            <a:endParaRPr lang="en-US" dirty="0"/>
          </a:p>
        </p:txBody>
      </p:sp>
      <p:sp>
        <p:nvSpPr>
          <p:cNvPr id="14" name="Slide Number Placeholder 13"/>
          <p:cNvSpPr>
            <a:spLocks noGrp="1"/>
          </p:cNvSpPr>
          <p:nvPr>
            <p:ph type="sldNum" sz="quarter" idx="11"/>
          </p:nvPr>
        </p:nvSpPr>
        <p:spPr/>
        <p:txBody>
          <a:bodyPr/>
          <a:lstStyle/>
          <a:p>
            <a:fld id="{2B19053D-4B37-4D7B-8ABF-990319F02EEF}"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E6B9B64A-A574-4632-8FB6-30501D3E1ACB}" type="datetime1">
              <a:rPr lang="en-US" smtClean="0"/>
              <a:t>3/6/2013</a:t>
            </a:fld>
            <a:endParaRPr lang="en-US" dirty="0"/>
          </a:p>
        </p:txBody>
      </p:sp>
      <p:sp>
        <p:nvSpPr>
          <p:cNvPr id="14" name="Slide Number Placeholder 13"/>
          <p:cNvSpPr>
            <a:spLocks noGrp="1"/>
          </p:cNvSpPr>
          <p:nvPr>
            <p:ph type="sldNum" sz="quarter" idx="11"/>
          </p:nvPr>
        </p:nvSpPr>
        <p:spPr/>
        <p:txBody>
          <a:bodyPr/>
          <a:lstStyle/>
          <a:p>
            <a:fld id="{2B19053D-4B37-4D7B-8ABF-990319F02EEF}"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6" cstate="email">
            <a:extLst>
              <a:ext uri="{28A0092B-C50C-407E-A947-70E740481C1C}">
                <a14:useLocalDpi xmlns:a14="http://schemas.microsoft.com/office/drawing/2010/main"/>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2B19053D-4B37-4D7B-8ABF-990319F02EEF}" type="slidenum">
              <a:rPr lang="en-US" smtClean="0"/>
              <a:pPr/>
              <a:t>‹#›</a:t>
            </a:fld>
            <a:endParaRPr lang="en-US" dirty="0"/>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34BB6B48-E8B6-492E-B5F2-B7A73A7469AD}" type="datetime1">
              <a:rPr lang="en-US" smtClean="0"/>
              <a:t>3/6/2013</a:t>
            </a:fld>
            <a:endParaRPr lang="en-US" dirty="0"/>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ransition>
    <p:fade/>
  </p:transition>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7.xml"/><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hyperlink" Target="mailto:mshannon@hull-college.ac.uk" TargetMode="Externa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7.xml"/><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7.xml"/><Relationship Id="rId5" Type="http://schemas.openxmlformats.org/officeDocument/2006/relationships/image" Target="../media/image20.emf"/><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7.xml"/><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4365104"/>
            <a:ext cx="7681913" cy="1370012"/>
          </a:xfrm>
        </p:spPr>
        <p:txBody>
          <a:bodyPr>
            <a:noAutofit/>
          </a:bodyPr>
          <a:lstStyle/>
          <a:p>
            <a:endParaRPr lang="en-US" sz="4000" b="1" dirty="0" smtClean="0">
              <a:effectLst>
                <a:outerShdw blurRad="38100" dist="38100" dir="2700000" algn="tl">
                  <a:srgbClr val="000000">
                    <a:alpha val="43137"/>
                  </a:srgbClr>
                </a:outerShdw>
              </a:effectLst>
              <a:latin typeface="Arial" pitchFamily="34" charset="0"/>
              <a:cs typeface="Arial" pitchFamily="34" charset="0"/>
            </a:endParaRPr>
          </a:p>
          <a:p>
            <a:pPr algn="l"/>
            <a:r>
              <a:rPr lang="en-US" sz="4000" b="1" dirty="0" smtClean="0">
                <a:solidFill>
                  <a:schemeClr val="tx1"/>
                </a:solidFill>
                <a:latin typeface="Arial" pitchFamily="34" charset="0"/>
                <a:cs typeface="Arial" pitchFamily="34" charset="0"/>
              </a:rPr>
              <a:t>By Mark Shannon.</a:t>
            </a:r>
          </a:p>
        </p:txBody>
      </p:sp>
      <p:sp>
        <p:nvSpPr>
          <p:cNvPr id="2" name="Title 1"/>
          <p:cNvSpPr>
            <a:spLocks noGrp="1"/>
          </p:cNvSpPr>
          <p:nvPr>
            <p:ph type="title"/>
          </p:nvPr>
        </p:nvSpPr>
        <p:spPr>
          <a:xfrm>
            <a:off x="179512" y="188640"/>
            <a:ext cx="6768752" cy="3528392"/>
          </a:xfrm>
        </p:spPr>
        <p:txBody>
          <a:bodyPr>
            <a:normAutofit/>
          </a:bodyPr>
          <a:lstStyle/>
          <a:p>
            <a:pPr algn="l"/>
            <a:r>
              <a:rPr lang="en-US" sz="5400" b="1" dirty="0" smtClean="0">
                <a:solidFill>
                  <a:schemeClr val="tx1"/>
                </a:solidFill>
                <a:effectLst/>
                <a:latin typeface="Arial" pitchFamily="34" charset="0"/>
                <a:cs typeface="Arial" pitchFamily="34" charset="0"/>
              </a:rPr>
              <a:t>Virtual Reality Welding at Hull College. </a:t>
            </a:r>
            <a:endParaRPr lang="en-US" sz="5400" b="1" dirty="0">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07904" y="144463"/>
            <a:ext cx="3024337" cy="83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20" cy="792088"/>
          </a:xfrm>
        </p:spPr>
        <p:txBody>
          <a:bodyPr>
            <a:normAutofit/>
          </a:bodyPr>
          <a:lstStyle/>
          <a:p>
            <a:pPr algn="l"/>
            <a:r>
              <a:rPr lang="en-GB" sz="3600" b="1" dirty="0" smtClean="0">
                <a:latin typeface="Arial" pitchFamily="34" charset="0"/>
                <a:cs typeface="Arial" pitchFamily="34" charset="0"/>
              </a:rPr>
              <a:t>Functions – Variety of Joints. </a:t>
            </a:r>
            <a:endParaRPr lang="en-GB" sz="3600" b="1" dirty="0">
              <a:latin typeface="Arial" pitchFamily="34" charset="0"/>
              <a:cs typeface="Arial" pitchFamily="34" charset="0"/>
            </a:endParaRPr>
          </a:p>
        </p:txBody>
      </p:sp>
      <p:sp>
        <p:nvSpPr>
          <p:cNvPr id="3" name="Text Placeholder 2"/>
          <p:cNvSpPr>
            <a:spLocks noGrp="1"/>
          </p:cNvSpPr>
          <p:nvPr>
            <p:ph type="body" sz="quarter" idx="10"/>
          </p:nvPr>
        </p:nvSpPr>
        <p:spPr>
          <a:xfrm>
            <a:off x="323528" y="1268760"/>
            <a:ext cx="8280920" cy="5163190"/>
          </a:xfrm>
        </p:spPr>
        <p:txBody>
          <a:bodyPr/>
          <a:lstStyle/>
          <a:p>
            <a:endParaRPr lang="en-GB" dirty="0"/>
          </a:p>
          <a:p>
            <a:endParaRPr lang="en-GB" dirty="0"/>
          </a:p>
          <a:p>
            <a:endParaRPr lang="en-GB"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0" y="965294"/>
            <a:ext cx="36861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5825" y="965294"/>
            <a:ext cx="36861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21274" y="3822793"/>
            <a:ext cx="368617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5996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20" cy="792088"/>
          </a:xfrm>
        </p:spPr>
        <p:txBody>
          <a:bodyPr>
            <a:normAutofit/>
          </a:bodyPr>
          <a:lstStyle/>
          <a:p>
            <a:pPr algn="l"/>
            <a:r>
              <a:rPr lang="en-GB" sz="3600" b="1" dirty="0" smtClean="0">
                <a:latin typeface="Arial" pitchFamily="34" charset="0"/>
                <a:cs typeface="Arial" pitchFamily="34" charset="0"/>
              </a:rPr>
              <a:t>Functions – Built in training aids. </a:t>
            </a:r>
            <a:endParaRPr lang="en-GB" sz="3600" b="1" dirty="0">
              <a:latin typeface="Arial" pitchFamily="34" charset="0"/>
              <a:cs typeface="Arial" pitchFamily="34" charset="0"/>
            </a:endParaRPr>
          </a:p>
        </p:txBody>
      </p:sp>
      <p:sp>
        <p:nvSpPr>
          <p:cNvPr id="3" name="Text Placeholder 2"/>
          <p:cNvSpPr>
            <a:spLocks noGrp="1"/>
          </p:cNvSpPr>
          <p:nvPr>
            <p:ph type="body" sz="quarter" idx="10"/>
          </p:nvPr>
        </p:nvSpPr>
        <p:spPr>
          <a:xfrm>
            <a:off x="323528" y="1268760"/>
            <a:ext cx="8280920" cy="5163190"/>
          </a:xfrm>
        </p:spPr>
        <p:txBody>
          <a:bodyPr/>
          <a:lstStyle/>
          <a:p>
            <a:endParaRPr lang="en-GB" dirty="0"/>
          </a:p>
          <a:p>
            <a:endParaRPr lang="en-GB" dirty="0"/>
          </a:p>
          <a:p>
            <a:endParaRPr lang="en-GB" dirty="0" smtClean="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60" y="1052737"/>
            <a:ext cx="763284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1405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20" cy="792088"/>
          </a:xfrm>
        </p:spPr>
        <p:txBody>
          <a:bodyPr>
            <a:normAutofit/>
          </a:bodyPr>
          <a:lstStyle/>
          <a:p>
            <a:pPr algn="l"/>
            <a:r>
              <a:rPr lang="en-GB" sz="3600" b="1" dirty="0" smtClean="0">
                <a:latin typeface="Arial" pitchFamily="34" charset="0"/>
                <a:cs typeface="Arial" pitchFamily="34" charset="0"/>
              </a:rPr>
              <a:t>Functions – Instant feedback. </a:t>
            </a:r>
            <a:endParaRPr lang="en-GB" sz="3600" b="1" dirty="0">
              <a:latin typeface="Arial" pitchFamily="34" charset="0"/>
              <a:cs typeface="Arial" pitchFamily="34" charset="0"/>
            </a:endParaRPr>
          </a:p>
        </p:txBody>
      </p:sp>
      <p:sp>
        <p:nvSpPr>
          <p:cNvPr id="3" name="Text Placeholder 2"/>
          <p:cNvSpPr>
            <a:spLocks noGrp="1"/>
          </p:cNvSpPr>
          <p:nvPr>
            <p:ph type="body" sz="quarter" idx="10"/>
          </p:nvPr>
        </p:nvSpPr>
        <p:spPr>
          <a:xfrm>
            <a:off x="323528" y="1268760"/>
            <a:ext cx="8280920" cy="5163190"/>
          </a:xfrm>
        </p:spPr>
        <p:txBody>
          <a:bodyPr/>
          <a:lstStyle/>
          <a:p>
            <a:endParaRPr lang="en-GB" dirty="0"/>
          </a:p>
          <a:p>
            <a:endParaRPr lang="en-GB" dirty="0"/>
          </a:p>
          <a:p>
            <a:endParaRPr lang="en-GB" dirty="0" smtClean="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60" y="1052736"/>
            <a:ext cx="7632847"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0743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20" cy="792088"/>
          </a:xfrm>
        </p:spPr>
        <p:txBody>
          <a:bodyPr>
            <a:normAutofit/>
          </a:bodyPr>
          <a:lstStyle/>
          <a:p>
            <a:pPr algn="l"/>
            <a:r>
              <a:rPr lang="en-GB" sz="3600" b="1" dirty="0" smtClean="0">
                <a:latin typeface="Arial" pitchFamily="34" charset="0"/>
                <a:cs typeface="Arial" pitchFamily="34" charset="0"/>
              </a:rPr>
              <a:t>Student Feedback. </a:t>
            </a:r>
            <a:endParaRPr lang="en-GB" sz="3600" b="1" dirty="0">
              <a:latin typeface="Arial" pitchFamily="34" charset="0"/>
              <a:cs typeface="Arial" pitchFamily="34" charset="0"/>
            </a:endParaRPr>
          </a:p>
        </p:txBody>
      </p:sp>
      <p:sp>
        <p:nvSpPr>
          <p:cNvPr id="3" name="Text Placeholder 2"/>
          <p:cNvSpPr>
            <a:spLocks noGrp="1"/>
          </p:cNvSpPr>
          <p:nvPr>
            <p:ph type="body" sz="quarter" idx="10"/>
          </p:nvPr>
        </p:nvSpPr>
        <p:spPr>
          <a:xfrm>
            <a:off x="323528" y="1268760"/>
            <a:ext cx="8280920" cy="5163190"/>
          </a:xfrm>
        </p:spPr>
        <p:txBody>
          <a:bodyPr>
            <a:normAutofit/>
          </a:bodyPr>
          <a:lstStyle/>
          <a:p>
            <a:pPr marL="0" indent="0">
              <a:buNone/>
            </a:pPr>
            <a:endParaRPr lang="en-GB" sz="2400" dirty="0">
              <a:latin typeface="Arial" pitchFamily="34" charset="0"/>
              <a:cs typeface="Arial" pitchFamily="34" charset="0"/>
            </a:endParaRPr>
          </a:p>
          <a:p>
            <a:r>
              <a:rPr lang="en-GB" sz="2400" dirty="0" smtClean="0">
                <a:latin typeface="Arial" pitchFamily="34" charset="0"/>
                <a:cs typeface="Arial" pitchFamily="34" charset="0"/>
              </a:rPr>
              <a:t>“Very useful in helping me practice different welding positions”</a:t>
            </a:r>
          </a:p>
          <a:p>
            <a:endParaRPr lang="en-GB" sz="2400" dirty="0">
              <a:latin typeface="Arial" pitchFamily="34" charset="0"/>
              <a:cs typeface="Arial" pitchFamily="34" charset="0"/>
            </a:endParaRPr>
          </a:p>
          <a:p>
            <a:r>
              <a:rPr lang="en-GB" sz="2400" dirty="0" smtClean="0">
                <a:latin typeface="Arial" pitchFamily="34" charset="0"/>
                <a:cs typeface="Arial" pitchFamily="34" charset="0"/>
              </a:rPr>
              <a:t>“Fun and interactive”</a:t>
            </a:r>
          </a:p>
          <a:p>
            <a:endParaRPr lang="en-GB" sz="2400" dirty="0">
              <a:latin typeface="Arial" pitchFamily="34" charset="0"/>
              <a:cs typeface="Arial" pitchFamily="34" charset="0"/>
            </a:endParaRPr>
          </a:p>
          <a:p>
            <a:r>
              <a:rPr lang="en-GB" sz="2400" dirty="0" smtClean="0">
                <a:latin typeface="Arial" pitchFamily="34" charset="0"/>
                <a:cs typeface="Arial" pitchFamily="34" charset="0"/>
              </a:rPr>
              <a:t>“I like the competition element as I want to get a better score than my friend”</a:t>
            </a: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“Quick and easy to set up meaning I can spend more time actually welding and if I make a mistake, I can just reset it and start again”</a:t>
            </a:r>
          </a:p>
          <a:p>
            <a:endParaRPr lang="en-GB" sz="2400" dirty="0">
              <a:latin typeface="Arial" pitchFamily="34" charset="0"/>
              <a:cs typeface="Arial" pitchFamily="34" charset="0"/>
            </a:endParaRPr>
          </a:p>
          <a:p>
            <a:endParaRPr lang="en-GB" sz="2400" dirty="0">
              <a:latin typeface="Arial" pitchFamily="34" charset="0"/>
              <a:cs typeface="Arial" pitchFamily="34" charset="0"/>
            </a:endParaRPr>
          </a:p>
        </p:txBody>
      </p:sp>
    </p:spTree>
    <p:extLst>
      <p:ext uri="{BB962C8B-B14F-4D97-AF65-F5344CB8AC3E}">
        <p14:creationId xmlns:p14="http://schemas.microsoft.com/office/powerpoint/2010/main" val="6244413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20" cy="792088"/>
          </a:xfrm>
        </p:spPr>
        <p:txBody>
          <a:bodyPr>
            <a:normAutofit/>
          </a:bodyPr>
          <a:lstStyle/>
          <a:p>
            <a:pPr algn="l"/>
            <a:r>
              <a:rPr lang="en-GB" sz="3600" b="1" dirty="0" smtClean="0">
                <a:latin typeface="Arial" pitchFamily="34" charset="0"/>
                <a:cs typeface="Arial" pitchFamily="34" charset="0"/>
              </a:rPr>
              <a:t>Benefits. </a:t>
            </a:r>
            <a:endParaRPr lang="en-GB" sz="3600" b="1" dirty="0">
              <a:latin typeface="Arial" pitchFamily="34" charset="0"/>
              <a:cs typeface="Arial" pitchFamily="34" charset="0"/>
            </a:endParaRPr>
          </a:p>
        </p:txBody>
      </p:sp>
      <p:sp>
        <p:nvSpPr>
          <p:cNvPr id="3" name="Text Placeholder 2"/>
          <p:cNvSpPr>
            <a:spLocks noGrp="1"/>
          </p:cNvSpPr>
          <p:nvPr>
            <p:ph type="body" sz="quarter" idx="10"/>
          </p:nvPr>
        </p:nvSpPr>
        <p:spPr>
          <a:xfrm>
            <a:off x="323528" y="1268760"/>
            <a:ext cx="8280920" cy="5163190"/>
          </a:xfrm>
        </p:spPr>
        <p:txBody>
          <a:bodyPr>
            <a:normAutofit/>
          </a:bodyPr>
          <a:lstStyle/>
          <a:p>
            <a:r>
              <a:rPr lang="en-GB" sz="2400" dirty="0" smtClean="0">
                <a:latin typeface="Arial" pitchFamily="34" charset="0"/>
                <a:cs typeface="Arial" pitchFamily="34" charset="0"/>
              </a:rPr>
              <a:t>Very user friendly.</a:t>
            </a:r>
          </a:p>
          <a:p>
            <a:endParaRPr lang="en-GB" sz="2400" dirty="0">
              <a:latin typeface="Arial" pitchFamily="34" charset="0"/>
              <a:cs typeface="Arial" pitchFamily="34" charset="0"/>
            </a:endParaRPr>
          </a:p>
          <a:p>
            <a:r>
              <a:rPr lang="en-GB" sz="2400" dirty="0" smtClean="0">
                <a:latin typeface="Arial" pitchFamily="34" charset="0"/>
                <a:cs typeface="Arial" pitchFamily="34" charset="0"/>
              </a:rPr>
              <a:t>Very quick and easy to set up.</a:t>
            </a:r>
          </a:p>
          <a:p>
            <a:endParaRPr lang="en-GB" sz="2400" dirty="0">
              <a:latin typeface="Arial" pitchFamily="34" charset="0"/>
              <a:cs typeface="Arial" pitchFamily="34" charset="0"/>
            </a:endParaRPr>
          </a:p>
          <a:p>
            <a:r>
              <a:rPr lang="en-GB" sz="2400" dirty="0" smtClean="0">
                <a:latin typeface="Arial" pitchFamily="34" charset="0"/>
                <a:cs typeface="Arial" pitchFamily="34" charset="0"/>
              </a:rPr>
              <a:t>Uses no consumables.</a:t>
            </a:r>
          </a:p>
          <a:p>
            <a:endParaRPr lang="en-GB" sz="2400" dirty="0">
              <a:latin typeface="Arial" pitchFamily="34" charset="0"/>
              <a:cs typeface="Arial" pitchFamily="34" charset="0"/>
            </a:endParaRPr>
          </a:p>
          <a:p>
            <a:r>
              <a:rPr lang="en-GB" sz="2400" dirty="0" smtClean="0">
                <a:latin typeface="Arial" pitchFamily="34" charset="0"/>
                <a:cs typeface="Arial" pitchFamily="34" charset="0"/>
              </a:rPr>
              <a:t>Produces no harmful fumes.</a:t>
            </a:r>
          </a:p>
          <a:p>
            <a:endParaRPr lang="en-GB" sz="2400" dirty="0">
              <a:latin typeface="Arial" pitchFamily="34" charset="0"/>
              <a:cs typeface="Arial" pitchFamily="34" charset="0"/>
            </a:endParaRPr>
          </a:p>
          <a:p>
            <a:r>
              <a:rPr lang="en-GB" sz="2400" dirty="0" smtClean="0">
                <a:latin typeface="Arial" pitchFamily="34" charset="0"/>
                <a:cs typeface="Arial" pitchFamily="34" charset="0"/>
              </a:rPr>
              <a:t>No sparks or heat generated. </a:t>
            </a:r>
            <a:endParaRPr lang="en-GB" sz="2400" dirty="0">
              <a:latin typeface="Arial" pitchFamily="34" charset="0"/>
              <a:cs typeface="Arial" pitchFamily="34" charset="0"/>
            </a:endParaRPr>
          </a:p>
          <a:p>
            <a:endParaRPr lang="en-GB" sz="2400" dirty="0">
              <a:latin typeface="Arial" pitchFamily="34" charset="0"/>
              <a:cs typeface="Arial" pitchFamily="34" charset="0"/>
            </a:endParaRPr>
          </a:p>
        </p:txBody>
      </p:sp>
    </p:spTree>
    <p:extLst>
      <p:ext uri="{BB962C8B-B14F-4D97-AF65-F5344CB8AC3E}">
        <p14:creationId xmlns:p14="http://schemas.microsoft.com/office/powerpoint/2010/main" val="36842655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20" cy="792088"/>
          </a:xfrm>
        </p:spPr>
        <p:txBody>
          <a:bodyPr>
            <a:normAutofit/>
          </a:bodyPr>
          <a:lstStyle/>
          <a:p>
            <a:pPr algn="l"/>
            <a:r>
              <a:rPr lang="en-GB" sz="3600" b="1" dirty="0" smtClean="0">
                <a:latin typeface="Arial" pitchFamily="34" charset="0"/>
                <a:cs typeface="Arial" pitchFamily="34" charset="0"/>
              </a:rPr>
              <a:t>Teething Problems/Issues. </a:t>
            </a:r>
            <a:endParaRPr lang="en-GB" sz="3600" b="1" dirty="0">
              <a:latin typeface="Arial" pitchFamily="34" charset="0"/>
              <a:cs typeface="Arial" pitchFamily="34" charset="0"/>
            </a:endParaRPr>
          </a:p>
        </p:txBody>
      </p:sp>
      <p:sp>
        <p:nvSpPr>
          <p:cNvPr id="3" name="Text Placeholder 2"/>
          <p:cNvSpPr>
            <a:spLocks noGrp="1"/>
          </p:cNvSpPr>
          <p:nvPr>
            <p:ph type="body" sz="quarter" idx="10"/>
          </p:nvPr>
        </p:nvSpPr>
        <p:spPr>
          <a:xfrm>
            <a:off x="323528" y="1268760"/>
            <a:ext cx="8280920" cy="5163190"/>
          </a:xfrm>
        </p:spPr>
        <p:txBody>
          <a:bodyPr>
            <a:normAutofit/>
          </a:bodyPr>
          <a:lstStyle/>
          <a:p>
            <a:r>
              <a:rPr lang="en-GB" sz="2400" dirty="0" smtClean="0">
                <a:latin typeface="Arial" pitchFamily="34" charset="0"/>
                <a:cs typeface="Arial" pitchFamily="34" charset="0"/>
              </a:rPr>
              <a:t>Very sensitive. </a:t>
            </a:r>
          </a:p>
          <a:p>
            <a:endParaRPr lang="en-GB" sz="2400" dirty="0">
              <a:latin typeface="Arial" pitchFamily="34" charset="0"/>
              <a:cs typeface="Arial" pitchFamily="34" charset="0"/>
            </a:endParaRPr>
          </a:p>
          <a:p>
            <a:r>
              <a:rPr lang="en-GB" sz="2400" dirty="0" smtClean="0">
                <a:latin typeface="Arial" pitchFamily="34" charset="0"/>
                <a:cs typeface="Arial" pitchFamily="34" charset="0"/>
              </a:rPr>
              <a:t>Viewing goggles in welding mask can be easily distorted.</a:t>
            </a:r>
          </a:p>
          <a:p>
            <a:endParaRPr lang="en-GB" sz="2400" dirty="0">
              <a:latin typeface="Arial" pitchFamily="34" charset="0"/>
              <a:cs typeface="Arial" pitchFamily="34" charset="0"/>
            </a:endParaRPr>
          </a:p>
          <a:p>
            <a:r>
              <a:rPr lang="en-GB" sz="2400" dirty="0" smtClean="0">
                <a:latin typeface="Arial" pitchFamily="34" charset="0"/>
                <a:cs typeface="Arial" pitchFamily="34" charset="0"/>
              </a:rPr>
              <a:t>Cannot be used for long periods of time. </a:t>
            </a:r>
          </a:p>
          <a:p>
            <a:endParaRPr lang="en-GB" sz="2400" dirty="0">
              <a:latin typeface="Arial" pitchFamily="34" charset="0"/>
              <a:cs typeface="Arial" pitchFamily="34" charset="0"/>
            </a:endParaRPr>
          </a:p>
          <a:p>
            <a:r>
              <a:rPr lang="en-GB" sz="2400" dirty="0" smtClean="0">
                <a:latin typeface="Arial" pitchFamily="34" charset="0"/>
                <a:cs typeface="Arial" pitchFamily="34" charset="0"/>
              </a:rPr>
              <a:t>Arm that holds the coupons to be welded could be shorter to allow a more comfortable welding position. </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32421816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20" cy="792088"/>
          </a:xfrm>
        </p:spPr>
        <p:txBody>
          <a:bodyPr>
            <a:normAutofit/>
          </a:bodyPr>
          <a:lstStyle/>
          <a:p>
            <a:pPr algn="l"/>
            <a:r>
              <a:rPr lang="en-GB" sz="3600" b="1" dirty="0" smtClean="0">
                <a:latin typeface="Arial" pitchFamily="34" charset="0"/>
                <a:cs typeface="Arial" pitchFamily="34" charset="0"/>
              </a:rPr>
              <a:t>Plans for the future. </a:t>
            </a:r>
            <a:endParaRPr lang="en-GB" sz="3600" b="1" dirty="0">
              <a:latin typeface="Arial" pitchFamily="34" charset="0"/>
              <a:cs typeface="Arial" pitchFamily="34" charset="0"/>
            </a:endParaRPr>
          </a:p>
        </p:txBody>
      </p:sp>
      <p:sp>
        <p:nvSpPr>
          <p:cNvPr id="3" name="Text Placeholder 2"/>
          <p:cNvSpPr>
            <a:spLocks noGrp="1"/>
          </p:cNvSpPr>
          <p:nvPr>
            <p:ph type="body" sz="quarter" idx="10"/>
          </p:nvPr>
        </p:nvSpPr>
        <p:spPr>
          <a:xfrm>
            <a:off x="323528" y="1268760"/>
            <a:ext cx="8280920" cy="5163190"/>
          </a:xfrm>
        </p:spPr>
        <p:txBody>
          <a:bodyPr>
            <a:normAutofit/>
          </a:bodyPr>
          <a:lstStyle/>
          <a:p>
            <a:r>
              <a:rPr lang="en-GB" sz="2400" dirty="0" smtClean="0">
                <a:latin typeface="Arial" pitchFamily="34" charset="0"/>
                <a:cs typeface="Arial" pitchFamily="34" charset="0"/>
              </a:rPr>
              <a:t>Integrate it fully into lessons.</a:t>
            </a:r>
          </a:p>
          <a:p>
            <a:endParaRPr lang="en-GB" sz="2400" dirty="0">
              <a:latin typeface="Arial" pitchFamily="34" charset="0"/>
              <a:cs typeface="Arial" pitchFamily="34" charset="0"/>
            </a:endParaRPr>
          </a:p>
          <a:p>
            <a:r>
              <a:rPr lang="en-GB" sz="2400" dirty="0" smtClean="0">
                <a:latin typeface="Arial" pitchFamily="34" charset="0"/>
                <a:cs typeface="Arial" pitchFamily="34" charset="0"/>
              </a:rPr>
              <a:t>Offer it as a training aid for local employers.</a:t>
            </a:r>
          </a:p>
          <a:p>
            <a:endParaRPr lang="en-GB" sz="2400" dirty="0">
              <a:latin typeface="Arial" pitchFamily="34" charset="0"/>
              <a:cs typeface="Arial" pitchFamily="34" charset="0"/>
            </a:endParaRPr>
          </a:p>
          <a:p>
            <a:r>
              <a:rPr lang="en-GB" sz="2400" dirty="0" smtClean="0">
                <a:latin typeface="Arial" pitchFamily="34" charset="0"/>
                <a:cs typeface="Arial" pitchFamily="34" charset="0"/>
              </a:rPr>
              <a:t>Use it for Marketing purposes.</a:t>
            </a:r>
          </a:p>
          <a:p>
            <a:endParaRPr lang="en-GB" sz="2400" dirty="0">
              <a:latin typeface="Arial" pitchFamily="34" charset="0"/>
              <a:cs typeface="Arial" pitchFamily="34" charset="0"/>
            </a:endParaRPr>
          </a:p>
          <a:p>
            <a:r>
              <a:rPr lang="en-GB" sz="2400" dirty="0" smtClean="0">
                <a:latin typeface="Arial" pitchFamily="34" charset="0"/>
                <a:cs typeface="Arial" pitchFamily="34" charset="0"/>
              </a:rPr>
              <a:t>Produce inspection resources for </a:t>
            </a:r>
            <a:r>
              <a:rPr lang="en-GB" sz="2400" smtClean="0">
                <a:latin typeface="Arial" pitchFamily="34" charset="0"/>
                <a:cs typeface="Arial" pitchFamily="34" charset="0"/>
              </a:rPr>
              <a:t>the students. </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17955471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3528" y="1268760"/>
            <a:ext cx="8280920" cy="5163190"/>
          </a:xfrm>
        </p:spPr>
        <p:txBody>
          <a:bodyPr>
            <a:normAutofit/>
          </a:bodyPr>
          <a:lstStyle/>
          <a:p>
            <a:pPr marL="0" indent="0">
              <a:buNone/>
            </a:pPr>
            <a:r>
              <a:rPr lang="en-GB" sz="11700" dirty="0" smtClean="0">
                <a:latin typeface="Arial" pitchFamily="34" charset="0"/>
                <a:cs typeface="Arial" pitchFamily="34" charset="0"/>
              </a:rPr>
              <a:t>Any </a:t>
            </a:r>
            <a:r>
              <a:rPr lang="en-GB" sz="11700" dirty="0">
                <a:latin typeface="Arial" pitchFamily="34" charset="0"/>
                <a:cs typeface="Arial" pitchFamily="34" charset="0"/>
              </a:rPr>
              <a:t>questions?</a:t>
            </a:r>
          </a:p>
          <a:p>
            <a:endParaRPr lang="en-GB" dirty="0" smtClean="0"/>
          </a:p>
        </p:txBody>
      </p:sp>
    </p:spTree>
    <p:extLst>
      <p:ext uri="{BB962C8B-B14F-4D97-AF65-F5344CB8AC3E}">
        <p14:creationId xmlns:p14="http://schemas.microsoft.com/office/powerpoint/2010/main" val="15533081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20" cy="792088"/>
          </a:xfrm>
        </p:spPr>
        <p:txBody>
          <a:bodyPr>
            <a:normAutofit/>
          </a:bodyPr>
          <a:lstStyle/>
          <a:p>
            <a:pPr algn="l"/>
            <a:r>
              <a:rPr lang="en-GB" sz="3600" b="1" dirty="0" smtClean="0">
                <a:latin typeface="Arial" pitchFamily="34" charset="0"/>
                <a:cs typeface="Arial" pitchFamily="34" charset="0"/>
              </a:rPr>
              <a:t>Contact details. </a:t>
            </a:r>
            <a:endParaRPr lang="en-GB" sz="3600" b="1" dirty="0">
              <a:latin typeface="Arial" pitchFamily="34" charset="0"/>
              <a:cs typeface="Arial" pitchFamily="34" charset="0"/>
            </a:endParaRPr>
          </a:p>
        </p:txBody>
      </p:sp>
      <p:sp>
        <p:nvSpPr>
          <p:cNvPr id="3" name="Text Placeholder 2"/>
          <p:cNvSpPr>
            <a:spLocks noGrp="1"/>
          </p:cNvSpPr>
          <p:nvPr>
            <p:ph type="body" sz="quarter" idx="10"/>
          </p:nvPr>
        </p:nvSpPr>
        <p:spPr>
          <a:xfrm>
            <a:off x="323528" y="1268760"/>
            <a:ext cx="8280920" cy="5163190"/>
          </a:xfrm>
        </p:spPr>
        <p:txBody>
          <a:bodyPr/>
          <a:lstStyle/>
          <a:p>
            <a:pPr marL="0" indent="0">
              <a:buNone/>
            </a:pPr>
            <a:endParaRPr lang="en-GB" sz="2800" dirty="0">
              <a:latin typeface="Arial" pitchFamily="34" charset="0"/>
              <a:cs typeface="Arial" pitchFamily="34" charset="0"/>
            </a:endParaRPr>
          </a:p>
          <a:p>
            <a:pPr marL="0" indent="0">
              <a:buNone/>
            </a:pPr>
            <a:endParaRPr lang="en-GB" sz="2800" dirty="0">
              <a:latin typeface="Arial" pitchFamily="34" charset="0"/>
              <a:cs typeface="Arial" pitchFamily="34" charset="0"/>
            </a:endParaRPr>
          </a:p>
          <a:p>
            <a:r>
              <a:rPr lang="en-GB" sz="2800" dirty="0" smtClean="0">
                <a:latin typeface="Arial" pitchFamily="34" charset="0"/>
                <a:cs typeface="Arial" pitchFamily="34" charset="0"/>
              </a:rPr>
              <a:t>Mark Shannon</a:t>
            </a:r>
          </a:p>
          <a:p>
            <a:endParaRPr lang="en-GB" sz="2800" dirty="0">
              <a:latin typeface="Arial" pitchFamily="34" charset="0"/>
              <a:cs typeface="Arial" pitchFamily="34" charset="0"/>
            </a:endParaRPr>
          </a:p>
          <a:p>
            <a:r>
              <a:rPr lang="en-GB" sz="2800" dirty="0" smtClean="0">
                <a:solidFill>
                  <a:srgbClr val="000099"/>
                </a:solidFill>
                <a:latin typeface="Arial" pitchFamily="34" charset="0"/>
                <a:cs typeface="Arial" pitchFamily="34" charset="0"/>
                <a:hlinkClick r:id="rId2"/>
              </a:rPr>
              <a:t>mshannon@hull-college.ac.uk</a:t>
            </a:r>
            <a:endParaRPr lang="en-GB" sz="2800" dirty="0" smtClean="0">
              <a:solidFill>
                <a:srgbClr val="000099"/>
              </a:solidFill>
              <a:latin typeface="Arial" pitchFamily="34" charset="0"/>
              <a:cs typeface="Arial" pitchFamily="34" charset="0"/>
            </a:endParaRPr>
          </a:p>
          <a:p>
            <a:endParaRPr lang="en-GB" sz="2800" dirty="0">
              <a:latin typeface="Arial" pitchFamily="34" charset="0"/>
              <a:cs typeface="Arial" pitchFamily="34" charset="0"/>
            </a:endParaRPr>
          </a:p>
          <a:p>
            <a:endParaRPr lang="en-GB" sz="2800" dirty="0" smtClean="0">
              <a:latin typeface="Arial" pitchFamily="34" charset="0"/>
              <a:cs typeface="Arial" pitchFamily="34" charset="0"/>
            </a:endParaRPr>
          </a:p>
          <a:p>
            <a:endParaRPr lang="en-GB" sz="2800" dirty="0">
              <a:latin typeface="Arial" pitchFamily="34" charset="0"/>
              <a:cs typeface="Arial" pitchFamily="34" charset="0"/>
            </a:endParaRPr>
          </a:p>
          <a:p>
            <a:endParaRPr lang="en-GB" sz="2800" dirty="0" smtClean="0">
              <a:latin typeface="Arial" pitchFamily="34" charset="0"/>
              <a:cs typeface="Arial" pitchFamily="34" charset="0"/>
            </a:endParaRPr>
          </a:p>
          <a:p>
            <a:endParaRPr lang="en-GB" sz="2800" dirty="0">
              <a:latin typeface="Arial" pitchFamily="34" charset="0"/>
              <a:cs typeface="Arial" pitchFamily="34" charset="0"/>
            </a:endParaRPr>
          </a:p>
          <a:p>
            <a:endParaRPr lang="en-GB" sz="2800" dirty="0" smtClean="0">
              <a:latin typeface="Arial" pitchFamily="34" charset="0"/>
              <a:cs typeface="Arial" pitchFamily="34" charset="0"/>
            </a:endParaRPr>
          </a:p>
          <a:p>
            <a:endParaRPr lang="en-GB" sz="2800" dirty="0">
              <a:latin typeface="Arial" pitchFamily="34" charset="0"/>
              <a:cs typeface="Arial" pitchFamily="34" charset="0"/>
            </a:endParaRPr>
          </a:p>
          <a:p>
            <a:endParaRPr lang="en-GB" dirty="0"/>
          </a:p>
          <a:p>
            <a:endParaRPr lang="en-GB" dirty="0" smtClean="0"/>
          </a:p>
        </p:txBody>
      </p:sp>
    </p:spTree>
    <p:extLst>
      <p:ext uri="{BB962C8B-B14F-4D97-AF65-F5344CB8AC3E}">
        <p14:creationId xmlns:p14="http://schemas.microsoft.com/office/powerpoint/2010/main" val="38701312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20" cy="792088"/>
          </a:xfrm>
        </p:spPr>
        <p:txBody>
          <a:bodyPr>
            <a:normAutofit/>
          </a:bodyPr>
          <a:lstStyle/>
          <a:p>
            <a:pPr algn="l"/>
            <a:r>
              <a:rPr lang="en-GB" sz="3600" b="1" dirty="0" smtClean="0">
                <a:latin typeface="Arial" pitchFamily="34" charset="0"/>
                <a:cs typeface="Arial" pitchFamily="34" charset="0"/>
              </a:rPr>
              <a:t>Introduction. </a:t>
            </a:r>
            <a:endParaRPr lang="en-GB" sz="3600" b="1" dirty="0">
              <a:latin typeface="Arial" pitchFamily="34" charset="0"/>
              <a:cs typeface="Arial" pitchFamily="34" charset="0"/>
            </a:endParaRPr>
          </a:p>
        </p:txBody>
      </p:sp>
      <p:sp>
        <p:nvSpPr>
          <p:cNvPr id="3" name="Text Placeholder 2"/>
          <p:cNvSpPr>
            <a:spLocks noGrp="1"/>
          </p:cNvSpPr>
          <p:nvPr>
            <p:ph type="body" sz="quarter" idx="10"/>
          </p:nvPr>
        </p:nvSpPr>
        <p:spPr>
          <a:xfrm>
            <a:off x="323528" y="1268760"/>
            <a:ext cx="8280920" cy="5163190"/>
          </a:xfrm>
        </p:spPr>
        <p:txBody>
          <a:bodyPr/>
          <a:lstStyle/>
          <a:p>
            <a:r>
              <a:rPr lang="en-GB" sz="2400" dirty="0" smtClean="0"/>
              <a:t>Mark Shannon.</a:t>
            </a:r>
          </a:p>
          <a:p>
            <a:endParaRPr lang="en-GB" sz="2400" dirty="0"/>
          </a:p>
          <a:p>
            <a:r>
              <a:rPr lang="en-GB" sz="2400" dirty="0" smtClean="0"/>
              <a:t>Curriculum Leader for Fabrication, Welding and Vehicle Body Repair at Hull College.</a:t>
            </a:r>
          </a:p>
          <a:p>
            <a:endParaRPr lang="en-GB" sz="2400" dirty="0"/>
          </a:p>
          <a:p>
            <a:r>
              <a:rPr lang="en-GB" sz="2400" dirty="0" smtClean="0"/>
              <a:t>Work at the School of Motor Vehicle and Engineering.</a:t>
            </a:r>
          </a:p>
          <a:p>
            <a:endParaRPr lang="en-GB" sz="2400" dirty="0"/>
          </a:p>
          <a:p>
            <a:r>
              <a:rPr lang="en-GB" sz="2400" dirty="0" smtClean="0"/>
              <a:t>Goole College and Harrogate College are also part of  H.C.U.K.</a:t>
            </a:r>
          </a:p>
          <a:p>
            <a:endParaRPr lang="en-GB" sz="2400" dirty="0"/>
          </a:p>
          <a:p>
            <a:r>
              <a:rPr lang="en-GB" sz="2400" dirty="0" smtClean="0"/>
              <a:t>Approximately 25,000 full time students and 15,000 part time students enrol each year.</a:t>
            </a:r>
          </a:p>
          <a:p>
            <a:endParaRPr lang="en-GB" dirty="0"/>
          </a:p>
          <a:p>
            <a:endParaRPr lang="en-GB" dirty="0"/>
          </a:p>
          <a:p>
            <a:endParaRPr lang="en-GB" dirty="0" smtClean="0"/>
          </a:p>
        </p:txBody>
      </p:sp>
    </p:spTree>
    <p:extLst>
      <p:ext uri="{BB962C8B-B14F-4D97-AF65-F5344CB8AC3E}">
        <p14:creationId xmlns:p14="http://schemas.microsoft.com/office/powerpoint/2010/main" val="42711654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20" cy="792088"/>
          </a:xfrm>
        </p:spPr>
        <p:txBody>
          <a:bodyPr>
            <a:normAutofit/>
          </a:bodyPr>
          <a:lstStyle/>
          <a:p>
            <a:pPr algn="l"/>
            <a:r>
              <a:rPr lang="en-GB" sz="3600" b="1" dirty="0" smtClean="0">
                <a:latin typeface="Arial" pitchFamily="34" charset="0"/>
                <a:cs typeface="Arial" pitchFamily="34" charset="0"/>
              </a:rPr>
              <a:t>Virtual Reality Welding Simulator. </a:t>
            </a:r>
            <a:endParaRPr lang="en-GB" sz="3600" b="1" dirty="0">
              <a:latin typeface="Arial" pitchFamily="34" charset="0"/>
              <a:cs typeface="Arial" pitchFamily="34" charset="0"/>
            </a:endParaRPr>
          </a:p>
        </p:txBody>
      </p:sp>
      <p:sp>
        <p:nvSpPr>
          <p:cNvPr id="3" name="Text Placeholder 2"/>
          <p:cNvSpPr>
            <a:spLocks noGrp="1"/>
          </p:cNvSpPr>
          <p:nvPr>
            <p:ph type="body" sz="quarter" idx="10"/>
          </p:nvPr>
        </p:nvSpPr>
        <p:spPr>
          <a:xfrm>
            <a:off x="323528" y="1268760"/>
            <a:ext cx="8280920" cy="5163190"/>
          </a:xfrm>
        </p:spPr>
        <p:txBody>
          <a:bodyPr/>
          <a:lstStyle/>
          <a:p>
            <a:endParaRPr lang="en-GB" dirty="0"/>
          </a:p>
          <a:p>
            <a:endParaRPr lang="en-GB" dirty="0"/>
          </a:p>
          <a:p>
            <a:endParaRPr lang="en-GB" dirty="0" smtClean="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052736"/>
            <a:ext cx="8280919" cy="5414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4710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20" cy="792088"/>
          </a:xfrm>
        </p:spPr>
        <p:txBody>
          <a:bodyPr>
            <a:normAutofit/>
          </a:bodyPr>
          <a:lstStyle/>
          <a:p>
            <a:pPr algn="l"/>
            <a:r>
              <a:rPr lang="en-GB" sz="3600" b="1" dirty="0" smtClean="0">
                <a:latin typeface="Arial" pitchFamily="34" charset="0"/>
                <a:cs typeface="Arial" pitchFamily="34" charset="0"/>
              </a:rPr>
              <a:t>How did I hear about it</a:t>
            </a:r>
            <a:r>
              <a:rPr lang="en-GB" sz="3600" b="1" dirty="0">
                <a:latin typeface="Arial" pitchFamily="34" charset="0"/>
                <a:cs typeface="Arial" pitchFamily="34" charset="0"/>
              </a:rPr>
              <a:t>?</a:t>
            </a:r>
          </a:p>
        </p:txBody>
      </p:sp>
      <p:sp>
        <p:nvSpPr>
          <p:cNvPr id="3" name="Text Placeholder 2"/>
          <p:cNvSpPr>
            <a:spLocks noGrp="1"/>
          </p:cNvSpPr>
          <p:nvPr>
            <p:ph type="body" sz="quarter" idx="10"/>
          </p:nvPr>
        </p:nvSpPr>
        <p:spPr>
          <a:xfrm>
            <a:off x="323528" y="1268760"/>
            <a:ext cx="8280920" cy="5163190"/>
          </a:xfrm>
        </p:spPr>
        <p:txBody>
          <a:bodyPr/>
          <a:lstStyle/>
          <a:p>
            <a:endParaRPr lang="en-GB" sz="2400" dirty="0" smtClean="0">
              <a:solidFill>
                <a:schemeClr val="tx1"/>
              </a:solidFill>
              <a:latin typeface="Arial" pitchFamily="34" charset="0"/>
              <a:cs typeface="Arial" pitchFamily="34" charset="0"/>
            </a:endParaRPr>
          </a:p>
          <a:p>
            <a:r>
              <a:rPr lang="en-GB" sz="2400" dirty="0" smtClean="0">
                <a:solidFill>
                  <a:schemeClr val="tx1"/>
                </a:solidFill>
                <a:latin typeface="Arial" pitchFamily="34" charset="0"/>
                <a:cs typeface="Arial" pitchFamily="34" charset="0"/>
              </a:rPr>
              <a:t>Word of mouth. </a:t>
            </a:r>
          </a:p>
          <a:p>
            <a:endParaRPr lang="en-GB" sz="2400" dirty="0">
              <a:solidFill>
                <a:schemeClr val="tx1"/>
              </a:solidFill>
              <a:latin typeface="Arial" pitchFamily="34" charset="0"/>
              <a:cs typeface="Arial" pitchFamily="34" charset="0"/>
            </a:endParaRPr>
          </a:p>
          <a:p>
            <a:r>
              <a:rPr lang="en-GB" sz="2400" dirty="0" smtClean="0">
                <a:solidFill>
                  <a:schemeClr val="tx1"/>
                </a:solidFill>
                <a:latin typeface="Arial" pitchFamily="34" charset="0"/>
                <a:cs typeface="Arial" pitchFamily="34" charset="0"/>
              </a:rPr>
              <a:t>Researched it on the Internet.</a:t>
            </a:r>
          </a:p>
          <a:p>
            <a:endParaRPr lang="en-GB" sz="2400" dirty="0">
              <a:solidFill>
                <a:schemeClr val="tx1"/>
              </a:solidFill>
              <a:latin typeface="Arial" pitchFamily="34" charset="0"/>
              <a:cs typeface="Arial" pitchFamily="34" charset="0"/>
            </a:endParaRPr>
          </a:p>
          <a:p>
            <a:r>
              <a:rPr lang="en-GB" sz="2400" dirty="0" smtClean="0">
                <a:solidFill>
                  <a:schemeClr val="tx1"/>
                </a:solidFill>
                <a:latin typeface="Arial" pitchFamily="34" charset="0"/>
                <a:cs typeface="Arial" pitchFamily="34" charset="0"/>
              </a:rPr>
              <a:t>Visited Lincoln Electric’s HQ for a demonstration. </a:t>
            </a:r>
          </a:p>
          <a:p>
            <a:endParaRPr lang="en-GB" sz="2400" dirty="0">
              <a:solidFill>
                <a:schemeClr val="tx1"/>
              </a:solidFill>
              <a:latin typeface="Arial" pitchFamily="34" charset="0"/>
              <a:cs typeface="Arial" pitchFamily="34" charset="0"/>
            </a:endParaRPr>
          </a:p>
          <a:p>
            <a:r>
              <a:rPr lang="en-GB" sz="2400" dirty="0" smtClean="0">
                <a:solidFill>
                  <a:schemeClr val="tx1"/>
                </a:solidFill>
                <a:latin typeface="Arial" pitchFamily="34" charset="0"/>
                <a:cs typeface="Arial" pitchFamily="34" charset="0"/>
              </a:rPr>
              <a:t>Discussed it with my Head of School. </a:t>
            </a:r>
          </a:p>
          <a:p>
            <a:endParaRPr lang="en-GB" sz="2400" dirty="0">
              <a:solidFill>
                <a:schemeClr val="tx1"/>
              </a:solidFill>
              <a:latin typeface="Arial" pitchFamily="34" charset="0"/>
              <a:cs typeface="Arial" pitchFamily="34" charset="0"/>
            </a:endParaRPr>
          </a:p>
          <a:p>
            <a:r>
              <a:rPr lang="en-GB" sz="2400" dirty="0" smtClean="0">
                <a:solidFill>
                  <a:schemeClr val="tx1"/>
                </a:solidFill>
                <a:latin typeface="Arial" pitchFamily="34" charset="0"/>
                <a:cs typeface="Arial" pitchFamily="34" charset="0"/>
              </a:rPr>
              <a:t>A business case was put to our Senior Leadership Team (SLT) who agreed that it was a good investment. </a:t>
            </a:r>
          </a:p>
          <a:p>
            <a:endParaRPr lang="en-GB" sz="2400" dirty="0"/>
          </a:p>
          <a:p>
            <a:endParaRPr lang="en-GB" sz="2400" dirty="0"/>
          </a:p>
          <a:p>
            <a:endParaRPr lang="en-GB" dirty="0"/>
          </a:p>
          <a:p>
            <a:endParaRPr lang="en-GB" dirty="0" smtClean="0"/>
          </a:p>
        </p:txBody>
      </p:sp>
    </p:spTree>
    <p:extLst>
      <p:ext uri="{BB962C8B-B14F-4D97-AF65-F5344CB8AC3E}">
        <p14:creationId xmlns:p14="http://schemas.microsoft.com/office/powerpoint/2010/main" val="32431484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20" cy="792088"/>
          </a:xfrm>
        </p:spPr>
        <p:txBody>
          <a:bodyPr>
            <a:normAutofit/>
          </a:bodyPr>
          <a:lstStyle/>
          <a:p>
            <a:pPr algn="l"/>
            <a:r>
              <a:rPr lang="en-GB" sz="3600" b="1" dirty="0" smtClean="0">
                <a:latin typeface="Arial" pitchFamily="34" charset="0"/>
                <a:cs typeface="Arial" pitchFamily="34" charset="0"/>
              </a:rPr>
              <a:t>Functions. </a:t>
            </a:r>
            <a:endParaRPr lang="en-GB" sz="3600" b="1" dirty="0">
              <a:latin typeface="Arial" pitchFamily="34" charset="0"/>
              <a:cs typeface="Arial" pitchFamily="34" charset="0"/>
            </a:endParaRPr>
          </a:p>
        </p:txBody>
      </p:sp>
      <p:sp>
        <p:nvSpPr>
          <p:cNvPr id="3" name="Text Placeholder 2"/>
          <p:cNvSpPr>
            <a:spLocks noGrp="1"/>
          </p:cNvSpPr>
          <p:nvPr>
            <p:ph type="body" sz="quarter" idx="10"/>
          </p:nvPr>
        </p:nvSpPr>
        <p:spPr>
          <a:xfrm>
            <a:off x="323528" y="1268760"/>
            <a:ext cx="8280920" cy="5163190"/>
          </a:xfrm>
        </p:spPr>
        <p:txBody>
          <a:bodyPr>
            <a:normAutofit/>
          </a:bodyPr>
          <a:lstStyle/>
          <a:p>
            <a:r>
              <a:rPr lang="en-GB" sz="2400" dirty="0" smtClean="0">
                <a:latin typeface="Arial" pitchFamily="34" charset="0"/>
                <a:cs typeface="Arial" pitchFamily="34" charset="0"/>
              </a:rPr>
              <a:t>MIG or MIG welding. </a:t>
            </a:r>
          </a:p>
          <a:p>
            <a:pPr marL="0" indent="0">
              <a:buNone/>
            </a:pPr>
            <a:endParaRPr lang="en-GB" sz="2400" dirty="0">
              <a:latin typeface="Arial" pitchFamily="34" charset="0"/>
              <a:cs typeface="Arial" pitchFamily="34" charset="0"/>
            </a:endParaRPr>
          </a:p>
          <a:p>
            <a:r>
              <a:rPr lang="en-GB" sz="2400" dirty="0" smtClean="0">
                <a:latin typeface="Arial" pitchFamily="34" charset="0"/>
                <a:cs typeface="Arial" pitchFamily="34" charset="0"/>
              </a:rPr>
              <a:t>A variety of joints available.</a:t>
            </a:r>
          </a:p>
          <a:p>
            <a:endParaRPr lang="en-GB" sz="2400" dirty="0">
              <a:latin typeface="Arial" pitchFamily="34" charset="0"/>
              <a:cs typeface="Arial" pitchFamily="34" charset="0"/>
            </a:endParaRPr>
          </a:p>
          <a:p>
            <a:r>
              <a:rPr lang="en-GB" sz="2400" dirty="0" smtClean="0">
                <a:latin typeface="Arial" pitchFamily="34" charset="0"/>
                <a:cs typeface="Arial" pitchFamily="34" charset="0"/>
              </a:rPr>
              <a:t>A variety of positions available. </a:t>
            </a:r>
          </a:p>
          <a:p>
            <a:endParaRPr lang="en-GB" sz="2400" dirty="0">
              <a:latin typeface="Arial" pitchFamily="34" charset="0"/>
              <a:cs typeface="Arial" pitchFamily="34" charset="0"/>
            </a:endParaRPr>
          </a:p>
          <a:p>
            <a:r>
              <a:rPr lang="en-GB" sz="2400" dirty="0" smtClean="0">
                <a:latin typeface="Arial" pitchFamily="34" charset="0"/>
                <a:cs typeface="Arial" pitchFamily="34" charset="0"/>
              </a:rPr>
              <a:t>Built in training aids.</a:t>
            </a:r>
          </a:p>
          <a:p>
            <a:endParaRPr lang="en-GB" sz="2400" dirty="0">
              <a:latin typeface="Arial" pitchFamily="34" charset="0"/>
              <a:cs typeface="Arial" pitchFamily="34" charset="0"/>
            </a:endParaRPr>
          </a:p>
          <a:p>
            <a:r>
              <a:rPr lang="en-GB" sz="2400" dirty="0" smtClean="0">
                <a:latin typeface="Arial" pitchFamily="34" charset="0"/>
                <a:cs typeface="Arial" pitchFamily="34" charset="0"/>
              </a:rPr>
              <a:t>Instant feedback (strengths and areas for development easily identified). </a:t>
            </a:r>
          </a:p>
          <a:p>
            <a:endParaRPr lang="en-GB" sz="2400" dirty="0">
              <a:latin typeface="Arial" pitchFamily="34" charset="0"/>
              <a:cs typeface="Arial" pitchFamily="34" charset="0"/>
            </a:endParaRPr>
          </a:p>
          <a:p>
            <a:endParaRPr lang="en-GB" sz="2400" dirty="0">
              <a:latin typeface="Arial" pitchFamily="34" charset="0"/>
              <a:cs typeface="Arial" pitchFamily="34" charset="0"/>
            </a:endParaRPr>
          </a:p>
        </p:txBody>
      </p:sp>
    </p:spTree>
    <p:extLst>
      <p:ext uri="{BB962C8B-B14F-4D97-AF65-F5344CB8AC3E}">
        <p14:creationId xmlns:p14="http://schemas.microsoft.com/office/powerpoint/2010/main" val="14024375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20" cy="792088"/>
          </a:xfrm>
        </p:spPr>
        <p:txBody>
          <a:bodyPr>
            <a:normAutofit/>
          </a:bodyPr>
          <a:lstStyle/>
          <a:p>
            <a:pPr algn="l"/>
            <a:r>
              <a:rPr lang="en-GB" sz="3600" b="1" dirty="0" smtClean="0">
                <a:latin typeface="Arial" pitchFamily="34" charset="0"/>
                <a:cs typeface="Arial" pitchFamily="34" charset="0"/>
              </a:rPr>
              <a:t>Functions - MIG or MMA Welding. </a:t>
            </a:r>
            <a:endParaRPr lang="en-GB" sz="3600" b="1" dirty="0">
              <a:latin typeface="Arial" pitchFamily="34" charset="0"/>
              <a:cs typeface="Arial" pitchFamily="34" charset="0"/>
            </a:endParaRPr>
          </a:p>
        </p:txBody>
      </p:sp>
      <p:sp>
        <p:nvSpPr>
          <p:cNvPr id="3" name="Text Placeholder 2"/>
          <p:cNvSpPr>
            <a:spLocks noGrp="1"/>
          </p:cNvSpPr>
          <p:nvPr>
            <p:ph type="body" sz="quarter" idx="10"/>
          </p:nvPr>
        </p:nvSpPr>
        <p:spPr>
          <a:xfrm>
            <a:off x="323528" y="1268760"/>
            <a:ext cx="8280920" cy="5163190"/>
          </a:xfrm>
        </p:spPr>
        <p:txBody>
          <a:bodyPr/>
          <a:lstStyle/>
          <a:p>
            <a:endParaRPr lang="en-GB" dirty="0"/>
          </a:p>
          <a:p>
            <a:endParaRPr lang="en-GB" dirty="0"/>
          </a:p>
          <a:p>
            <a:endParaRPr lang="en-GB"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536" y="1052736"/>
            <a:ext cx="4032448"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1052736"/>
            <a:ext cx="396044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3672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20" cy="792088"/>
          </a:xfrm>
        </p:spPr>
        <p:txBody>
          <a:bodyPr>
            <a:normAutofit/>
          </a:bodyPr>
          <a:lstStyle/>
          <a:p>
            <a:pPr algn="l"/>
            <a:r>
              <a:rPr lang="en-GB" sz="3600" b="1" dirty="0" smtClean="0">
                <a:latin typeface="Arial" pitchFamily="34" charset="0"/>
                <a:cs typeface="Arial" pitchFamily="34" charset="0"/>
              </a:rPr>
              <a:t>Functions – Variety of Joints. </a:t>
            </a:r>
            <a:endParaRPr lang="en-GB" sz="3600" b="1" dirty="0">
              <a:latin typeface="Arial" pitchFamily="34" charset="0"/>
              <a:cs typeface="Arial" pitchFamily="34" charset="0"/>
            </a:endParaRPr>
          </a:p>
        </p:txBody>
      </p:sp>
      <p:sp>
        <p:nvSpPr>
          <p:cNvPr id="3" name="Text Placeholder 2"/>
          <p:cNvSpPr>
            <a:spLocks noGrp="1"/>
          </p:cNvSpPr>
          <p:nvPr>
            <p:ph type="body" sz="quarter" idx="10"/>
          </p:nvPr>
        </p:nvSpPr>
        <p:spPr>
          <a:xfrm>
            <a:off x="323528" y="1268760"/>
            <a:ext cx="8280920" cy="5163190"/>
          </a:xfrm>
        </p:spPr>
        <p:txBody>
          <a:bodyPr/>
          <a:lstStyle/>
          <a:p>
            <a:endParaRPr lang="en-GB" dirty="0"/>
          </a:p>
          <a:p>
            <a:endParaRPr lang="en-GB" dirty="0"/>
          </a:p>
          <a:p>
            <a:endParaRPr lang="en-GB" dirty="0" smtClean="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64337" y="3816889"/>
            <a:ext cx="36861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8162" y="3816889"/>
            <a:ext cx="36861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0" y="979723"/>
            <a:ext cx="36861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78162" y="991008"/>
            <a:ext cx="3693838"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5575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20" cy="792088"/>
          </a:xfrm>
        </p:spPr>
        <p:txBody>
          <a:bodyPr>
            <a:normAutofit/>
          </a:bodyPr>
          <a:lstStyle/>
          <a:p>
            <a:pPr algn="l"/>
            <a:r>
              <a:rPr lang="en-GB" sz="3600" b="1" dirty="0" smtClean="0">
                <a:latin typeface="Arial" pitchFamily="34" charset="0"/>
                <a:cs typeface="Arial" pitchFamily="34" charset="0"/>
              </a:rPr>
              <a:t>Functions – Variety of Joints. </a:t>
            </a:r>
            <a:endParaRPr lang="en-GB" sz="3600" b="1" dirty="0">
              <a:latin typeface="Arial" pitchFamily="34" charset="0"/>
              <a:cs typeface="Arial" pitchFamily="34" charset="0"/>
            </a:endParaRPr>
          </a:p>
        </p:txBody>
      </p:sp>
      <p:sp>
        <p:nvSpPr>
          <p:cNvPr id="3" name="Text Placeholder 2"/>
          <p:cNvSpPr>
            <a:spLocks noGrp="1"/>
          </p:cNvSpPr>
          <p:nvPr>
            <p:ph type="body" sz="quarter" idx="10"/>
          </p:nvPr>
        </p:nvSpPr>
        <p:spPr>
          <a:xfrm>
            <a:off x="323528" y="1268760"/>
            <a:ext cx="8280920" cy="5163190"/>
          </a:xfrm>
        </p:spPr>
        <p:txBody>
          <a:bodyPr/>
          <a:lstStyle/>
          <a:p>
            <a:endParaRPr lang="en-GB" dirty="0"/>
          </a:p>
          <a:p>
            <a:endParaRPr lang="en-GB" dirty="0"/>
          </a:p>
          <a:p>
            <a:endParaRPr lang="en-GB"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2377" y="1003548"/>
            <a:ext cx="36861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68552" y="1003548"/>
            <a:ext cx="36861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85825" y="3861048"/>
            <a:ext cx="36861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72000" y="3861048"/>
            <a:ext cx="36861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3443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20" cy="792088"/>
          </a:xfrm>
        </p:spPr>
        <p:txBody>
          <a:bodyPr>
            <a:normAutofit/>
          </a:bodyPr>
          <a:lstStyle/>
          <a:p>
            <a:pPr algn="l"/>
            <a:r>
              <a:rPr lang="en-GB" sz="3600" b="1" dirty="0" smtClean="0">
                <a:latin typeface="Arial" pitchFamily="34" charset="0"/>
                <a:cs typeface="Arial" pitchFamily="34" charset="0"/>
              </a:rPr>
              <a:t>Functions – Variety of Joints. </a:t>
            </a:r>
            <a:endParaRPr lang="en-GB" sz="3600" b="1" dirty="0">
              <a:latin typeface="Arial" pitchFamily="34" charset="0"/>
              <a:cs typeface="Arial" pitchFamily="34" charset="0"/>
            </a:endParaRPr>
          </a:p>
        </p:txBody>
      </p:sp>
      <p:sp>
        <p:nvSpPr>
          <p:cNvPr id="3" name="Text Placeholder 2"/>
          <p:cNvSpPr>
            <a:spLocks noGrp="1"/>
          </p:cNvSpPr>
          <p:nvPr>
            <p:ph type="body" sz="quarter" idx="10"/>
          </p:nvPr>
        </p:nvSpPr>
        <p:spPr>
          <a:xfrm>
            <a:off x="323528" y="1268760"/>
            <a:ext cx="8280920" cy="5163190"/>
          </a:xfrm>
        </p:spPr>
        <p:txBody>
          <a:bodyPr/>
          <a:lstStyle/>
          <a:p>
            <a:endParaRPr lang="en-GB" dirty="0"/>
          </a:p>
          <a:p>
            <a:endParaRPr lang="en-GB" dirty="0"/>
          </a:p>
          <a:p>
            <a:endParaRPr lang="en-GB" dirty="0" smtClean="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6087" y="927770"/>
            <a:ext cx="36861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57637" y="3775745"/>
            <a:ext cx="368617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0" y="918245"/>
            <a:ext cx="368617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2826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Blue_Polka_Dot_Pattern_templat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4E32425-CC05-4655-987F-AA268FCA44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1_Blue_Polka_Dot_Pattern_template_Segoe</Template>
  <TotalTime>136</TotalTime>
  <Words>489</Words>
  <Application>Microsoft Office PowerPoint</Application>
  <PresentationFormat>On-screen Show (4:3)</PresentationFormat>
  <Paragraphs>106</Paragraphs>
  <Slides>18</Slides>
  <Notes>1</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1_Blue_Polka_Dot_Pattern_template_Segoe</vt:lpstr>
      <vt:lpstr>White with Courier font for code slides</vt:lpstr>
      <vt:lpstr>Composite</vt:lpstr>
      <vt:lpstr>Virtual Reality Welding at Hull College. </vt:lpstr>
      <vt:lpstr>Introduction. </vt:lpstr>
      <vt:lpstr>Virtual Reality Welding Simulator. </vt:lpstr>
      <vt:lpstr>How did I hear about it?</vt:lpstr>
      <vt:lpstr>Functions. </vt:lpstr>
      <vt:lpstr>Functions - MIG or MMA Welding. </vt:lpstr>
      <vt:lpstr>Functions – Variety of Joints. </vt:lpstr>
      <vt:lpstr>Functions – Variety of Joints. </vt:lpstr>
      <vt:lpstr>Functions – Variety of Joints. </vt:lpstr>
      <vt:lpstr>Functions – Variety of Joints. </vt:lpstr>
      <vt:lpstr>Functions – Built in training aids. </vt:lpstr>
      <vt:lpstr>Functions – Instant feedback. </vt:lpstr>
      <vt:lpstr>Student Feedback. </vt:lpstr>
      <vt:lpstr>Benefits. </vt:lpstr>
      <vt:lpstr>Teething Problems/Issues. </vt:lpstr>
      <vt:lpstr>Plans for the future. </vt:lpstr>
      <vt:lpstr>PowerPoint Presentation</vt:lpstr>
      <vt:lpstr>Contact details. </vt:lpstr>
    </vt:vector>
  </TitlesOfParts>
  <Company>HCUK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Reality Welding Simulator</dc:title>
  <dc:creator>Mark Shannon</dc:creator>
  <cp:keywords/>
  <cp:lastModifiedBy>ndga</cp:lastModifiedBy>
  <cp:revision>24</cp:revision>
  <dcterms:created xsi:type="dcterms:W3CDTF">2013-02-05T16:49:42Z</dcterms:created>
  <dcterms:modified xsi:type="dcterms:W3CDTF">2013-03-06T08:40:53Z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TC102867139990</vt:lpwstr>
  </property>
</Properties>
</file>